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9144000" cy="5143500" type="screen16x9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46" y="7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tIns="0" rIns="0" bIns="0">
            <a:normAutofit fontScale="97000"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</p:spPr>
        <p:txBody>
          <a:bodyPr lIns="0" tIns="0" rIns="0" bIns="0">
            <a:normAutofit fontScale="97000"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yjia67@gatech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311760" y="230400"/>
            <a:ext cx="8518680" cy="205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5200" b="0" strike="noStrike" spc="-1">
                <a:solidFill>
                  <a:srgbClr val="000000"/>
                </a:solidFill>
                <a:latin typeface="Arial"/>
                <a:ea typeface="Arial"/>
              </a:rPr>
              <a:t>CS 4476 Project 2</a:t>
            </a:r>
            <a:endParaRPr lang="en-US" sz="5200" b="0" strike="noStrike" spc="-1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311760" y="2320200"/>
            <a:ext cx="8518680" cy="179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595959"/>
                </a:solidFill>
                <a:latin typeface="Arial"/>
                <a:ea typeface="Arial"/>
              </a:rPr>
              <a:t>Yunqing Jia</a:t>
            </a:r>
            <a:endParaRPr lang="en-US" sz="2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595959"/>
                </a:solidFill>
                <a:latin typeface="Arial"/>
                <a:hlinkClick r:id="rId2"/>
              </a:rPr>
              <a:t>yjia67@gatech.edu</a:t>
            </a:r>
            <a:endParaRPr lang="en-US" sz="2800" b="0" strike="noStrike" spc="-1" dirty="0">
              <a:solidFill>
                <a:srgbClr val="595959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spc="-1" dirty="0">
                <a:solidFill>
                  <a:srgbClr val="595959"/>
                </a:solidFill>
                <a:latin typeface="Arial"/>
              </a:rPr>
              <a:t>903256707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3.4: Reflection Questions [1x3]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4832280" y="1152360"/>
            <a:ext cx="399816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3"/>
          <p:cNvSpPr/>
          <p:nvPr/>
        </p:nvSpPr>
        <p:spPr>
          <a:xfrm>
            <a:off x="311760" y="1152360"/>
            <a:ext cx="851868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4. It means that the two camera planes are parallel to each other.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5. Because the fundamental matrix is not unique depending on the correspondences used.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6.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The fundamental matrix is rank 2 because we are mapping from a 2D plane onto a 1D projective line.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4.2: RANSAC Iterations Questions [1x3]</a:t>
            </a:r>
            <a:endParaRPr lang="en-US" sz="2800" b="0" strike="noStrike" spc="-1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6" name="CustomShape 2"/>
              <p:cNvSpPr/>
              <p:nvPr/>
            </p:nvSpPr>
            <p:spPr>
              <a:xfrm>
                <a:off x="311760" y="1152360"/>
                <a:ext cx="8518680" cy="3414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>
                <a:noAutofit/>
              </a:bodyPr>
              <a:lstStyle/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r>
                  <a:rPr lang="en-US" sz="1800" b="0" strike="noStrike" spc="-1" dirty="0">
                    <a:solidFill>
                      <a:srgbClr val="595959"/>
                    </a:solidFill>
                    <a:latin typeface="Arial"/>
                    <a:ea typeface="Arial"/>
                  </a:rPr>
                  <a:t>Type your answers to the three RANSAC Iterations questions from the </a:t>
                </a:r>
                <a:r>
                  <a:rPr lang="en-US" sz="1800" b="0" strike="noStrike" spc="-1" dirty="0" err="1">
                    <a:solidFill>
                      <a:srgbClr val="595959"/>
                    </a:solidFill>
                    <a:latin typeface="Arial"/>
                    <a:ea typeface="Arial"/>
                  </a:rPr>
                  <a:t>jupyter</a:t>
                </a:r>
                <a:r>
                  <a:rPr lang="en-US" sz="1800" b="0" strike="noStrike" spc="-1" dirty="0">
                    <a:solidFill>
                      <a:srgbClr val="595959"/>
                    </a:solidFill>
                    <a:latin typeface="Arial"/>
                    <a:ea typeface="Arial"/>
                  </a:rPr>
                  <a:t> notebook below:</a:t>
                </a:r>
                <a:endParaRPr lang="en-US" sz="1800" b="0" strike="noStrike" spc="-1" dirty="0">
                  <a:latin typeface="Arial"/>
                </a:endParaRPr>
              </a:p>
              <a:p>
                <a:pPr marL="457200" indent="-328320">
                  <a:lnSpc>
                    <a:spcPct val="115000"/>
                  </a:lnSpc>
                  <a:spcBef>
                    <a:spcPts val="1599"/>
                  </a:spcBef>
                  <a:buClr>
                    <a:srgbClr val="595959"/>
                  </a:buClr>
                  <a:buFont typeface="Arial"/>
                  <a:buAutoNum type="arabicPeriod"/>
                  <a:tabLst>
                    <a:tab pos="0" algn="l"/>
                  </a:tabLst>
                </a:pPr>
                <a:r>
                  <a:rPr lang="en-US" sz="1600" b="0" strike="noStrike" spc="-1" dirty="0">
                    <a:solidFill>
                      <a:srgbClr val="595959"/>
                    </a:solidFill>
                    <a:latin typeface="Arial"/>
                    <a:ea typeface="Arial"/>
                  </a:rPr>
                  <a:t> S=14 iterations minimum from solving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b="0" i="1" strike="noStrike" spc="-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Arial"/>
                          </a:rPr>
                        </m:ctrlPr>
                      </m:sSupPr>
                      <m:e>
                        <m:r>
                          <a:rPr lang="en-US" sz="1600" b="0" i="0" strike="noStrike" spc="-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Arial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z="1600" b="0" i="0" strike="noStrike" spc="-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Arial"/>
                          </a:rPr>
                          <m:t>P</m:t>
                        </m:r>
                        <m:r>
                          <a:rPr lang="en-US" sz="1600" b="0" i="0" strike="noStrike" spc="-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Arial"/>
                          </a:rPr>
                          <m:t>=(</m:t>
                        </m:r>
                        <m:sSup>
                          <m:sSupPr>
                            <m:ctrlPr>
                              <a:rPr lang="pt-BR" sz="1600" i="1" spc="-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Arial"/>
                              </a:rPr>
                            </m:ctrlPr>
                          </m:sSupPr>
                          <m:e>
                            <m:r>
                              <a:rPr lang="en-US" sz="1600" i="1" spc="-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Arial"/>
                              </a:rPr>
                              <m:t>1−</m:t>
                            </m:r>
                            <m:r>
                              <a:rPr lang="en-US" sz="1600" i="1" spc="-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sz="1600" i="1" spc="-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Arial"/>
                              </a:rPr>
                              <m:t>𝑘</m:t>
                            </m:r>
                          </m:sup>
                        </m:sSup>
                        <m:r>
                          <a:rPr lang="en-US" sz="1600" i="1" spc="-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Arial"/>
                          </a:rPr>
                          <m:t>)</m:t>
                        </m:r>
                      </m:e>
                      <m:sup>
                        <m:r>
                          <a:rPr lang="en-US" sz="1600" b="0" i="1" strike="noStrike" spc="-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Arial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sz="1600" b="0" strike="noStrike" spc="-1" dirty="0">
                    <a:latin typeface="Arial"/>
                  </a:rPr>
                  <a:t> </a:t>
                </a:r>
                <a:r>
                  <a:rPr lang="en-US" sz="1600" spc="-1" dirty="0">
                    <a:solidFill>
                      <a:srgbClr val="595959"/>
                    </a:solidFill>
                    <a:latin typeface="Arial"/>
                    <a:ea typeface="Arial"/>
                  </a:rPr>
                  <a:t>when we have sample correspondence of k=9 points</a:t>
                </a:r>
              </a:p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endParaRPr lang="en-US" sz="1600" b="0" strike="noStrike" spc="-1" dirty="0">
                  <a:latin typeface="Arial"/>
                </a:endParaRPr>
              </a:p>
              <a:p>
                <a:pPr marL="457200" indent="-328320">
                  <a:lnSpc>
                    <a:spcPct val="115000"/>
                  </a:lnSpc>
                  <a:buClr>
                    <a:srgbClr val="595959"/>
                  </a:buClr>
                  <a:buFont typeface="Arial"/>
                  <a:buAutoNum type="arabicPeriod"/>
                  <a:tabLst>
                    <a:tab pos="0" algn="l"/>
                  </a:tabLst>
                </a:pPr>
                <a:r>
                  <a:rPr lang="en-US" sz="1600" b="0" strike="noStrike" spc="-1" dirty="0">
                    <a:solidFill>
                      <a:srgbClr val="595959"/>
                    </a:solidFill>
                    <a:latin typeface="Arial"/>
                    <a:ea typeface="Arial"/>
                  </a:rPr>
                  <a:t> S=42 for k=9, p=0.90</a:t>
                </a: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endParaRPr lang="en-US" sz="1600" b="0" strike="noStrike" spc="-1" dirty="0">
                  <a:latin typeface="Arial"/>
                </a:endParaRPr>
              </a:p>
              <a:p>
                <a:pPr marL="457200" indent="-328320">
                  <a:lnSpc>
                    <a:spcPct val="115000"/>
                  </a:lnSpc>
                  <a:buClr>
                    <a:srgbClr val="595959"/>
                  </a:buClr>
                  <a:buFont typeface="Arial"/>
                  <a:buAutoNum type="arabicPeriod"/>
                  <a:tabLst>
                    <a:tab pos="0" algn="l"/>
                  </a:tabLst>
                </a:pPr>
                <a:r>
                  <a:rPr lang="en-US" sz="1600" b="0" strike="noStrike" spc="-1" dirty="0">
                    <a:solidFill>
                      <a:srgbClr val="595959"/>
                    </a:solidFill>
                    <a:latin typeface="Arial"/>
                    <a:ea typeface="Arial"/>
                  </a:rPr>
                  <a:t> S=167 for k=9, p=0.70</a:t>
                </a: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endParaRPr lang="en-US" sz="1600" b="0" strike="noStrike" spc="-1" dirty="0">
                  <a:latin typeface="Arial"/>
                </a:endParaRPr>
              </a:p>
            </p:txBody>
          </p:sp>
        </mc:Choice>
        <mc:Fallback>
          <p:sp>
            <p:nvSpPr>
              <p:cNvPr id="186" name="CustomShap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0" y="1152360"/>
                <a:ext cx="8518680" cy="3414600"/>
              </a:xfrm>
              <a:prstGeom prst="rect">
                <a:avLst/>
              </a:prstGeom>
              <a:blipFill>
                <a:blip r:embed="rId2"/>
                <a:stretch>
                  <a:fillRect l="-6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4.4: RANSAC Inlier Matches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311760" y="1152360"/>
            <a:ext cx="851868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595959"/>
                </a:solidFill>
                <a:latin typeface="Arial"/>
                <a:ea typeface="Arial"/>
              </a:rPr>
              <a:t>&lt;Paste the inlier matches found by </a:t>
            </a:r>
            <a:r>
              <a:rPr lang="en-US" sz="1800" b="0" strike="noStrike" spc="-1" dirty="0" err="1">
                <a:solidFill>
                  <a:srgbClr val="595959"/>
                </a:solidFill>
                <a:latin typeface="Arial"/>
                <a:ea typeface="Arial"/>
              </a:rPr>
              <a:t>Ransac</a:t>
            </a:r>
            <a:r>
              <a:rPr lang="en-US" sz="1800" b="0" strike="noStrike" spc="-1" dirty="0">
                <a:solidFill>
                  <a:srgbClr val="595959"/>
                </a:solidFill>
                <a:latin typeface="Arial"/>
                <a:ea typeface="Arial"/>
              </a:rPr>
              <a:t> [2]&gt;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1CCC1A1-79B7-4D0A-BBA7-A23FCC356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60" y="1521629"/>
            <a:ext cx="5008002" cy="345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4.4: RANSAC Epipolar Lines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311760" y="1152360"/>
            <a:ext cx="425772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595959"/>
                </a:solidFill>
                <a:latin typeface="Arial"/>
                <a:ea typeface="Arial"/>
              </a:rPr>
              <a:t>&lt;Paste the left image with </a:t>
            </a:r>
            <a:r>
              <a:rPr lang="en-US" sz="1800" b="0" strike="noStrike" spc="-1" dirty="0" err="1">
                <a:solidFill>
                  <a:srgbClr val="595959"/>
                </a:solidFill>
                <a:latin typeface="Arial"/>
                <a:ea typeface="Arial"/>
              </a:rPr>
              <a:t>epipolar</a:t>
            </a:r>
            <a:r>
              <a:rPr lang="en-US" sz="1800" b="0" strike="noStrike" spc="-1" dirty="0">
                <a:solidFill>
                  <a:srgbClr val="595959"/>
                </a:solidFill>
                <a:latin typeface="Arial"/>
                <a:ea typeface="Arial"/>
              </a:rPr>
              <a:t> lines&gt; [1]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4723920" y="1152360"/>
            <a:ext cx="425772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&lt;Paste the right image with epipolar lines&gt; [1]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AF9ABD4-0C1B-44E8-832F-73D871951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548" y="1866526"/>
            <a:ext cx="5078818" cy="311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311760" y="418320"/>
            <a:ext cx="8518680" cy="62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Local Unit tests results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311760" y="1152360"/>
            <a:ext cx="851868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&lt;Paste the screenshot when you run all provided unit tests using `pytest`&gt; [1]</a:t>
            </a: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3E99C32-E7AD-49A6-9CB8-E2D13A9F6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60" y="1551281"/>
            <a:ext cx="7602071" cy="30681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Conclusions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311760" y="1152360"/>
            <a:ext cx="851868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595959"/>
                </a:solidFill>
                <a:latin typeface="Arial"/>
                <a:ea typeface="Arial"/>
              </a:rPr>
              <a:t>&lt;Describe what you have learned in this project. Feel free to include any challenges you ran into.&gt; [2]</a:t>
            </a: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pc="-1" dirty="0">
              <a:solidFill>
                <a:srgbClr val="595959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595959"/>
                </a:solidFill>
                <a:latin typeface="Arial"/>
              </a:rPr>
              <a:t>I</a:t>
            </a:r>
            <a:r>
              <a:rPr lang="en-US" spc="-1" dirty="0">
                <a:solidFill>
                  <a:srgbClr val="595959"/>
                </a:solidFill>
                <a:latin typeface="Arial"/>
              </a:rPr>
              <a:t> enjoyed being able to use pictures I took and run the projection matrix and camera pose visualization on them. Doing the homework definitely helped me grasp RANSAC and the implication of different hyper parameters as well.</a:t>
            </a:r>
            <a:endParaRPr lang="en-US" sz="1800" b="0" strike="noStrike" spc="-1" dirty="0">
              <a:solidFill>
                <a:srgbClr val="595959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1.5: Projection Matrix for provided image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311760" y="1152360"/>
            <a:ext cx="399816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595959"/>
                </a:solidFill>
                <a:latin typeface="Arial"/>
                <a:ea typeface="Arial"/>
              </a:rPr>
              <a:t>&lt;insert visualization of projected 3D points and actual 2D points for image provided by us here [1]&gt;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4832280" y="1152360"/>
            <a:ext cx="399816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595959"/>
                </a:solidFill>
                <a:latin typeface="Arial"/>
                <a:ea typeface="Arial"/>
              </a:rPr>
              <a:t>&lt;What is the minimum number of 3D-2D point correspondences needed to estimate the projection matrix? Why? [2]&gt;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-US" sz="1400" spc="-1" dirty="0">
                <a:latin typeface="Arial"/>
              </a:rPr>
              <a:t>A minimum of 6 point-correspondences are needed because there are 11 unknown parameters in the projection matrix and each correspondence yields 2 equations (6x2 = 12 equations).</a:t>
            </a:r>
            <a:endParaRPr lang="en-US" sz="1400" b="0" strike="noStrike" spc="-1" dirty="0"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909F8A-4262-49BF-B3B8-B2C55680A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53" y="2053936"/>
            <a:ext cx="34956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2.1: Projection Matrix for custom images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311760" y="1152360"/>
            <a:ext cx="851868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595959"/>
                </a:solidFill>
                <a:latin typeface="Arial"/>
                <a:ea typeface="Arial"/>
              </a:rPr>
              <a:t>&lt;Copy two images of your fiducial object here [2]&gt;</a:t>
            </a:r>
            <a:endParaRPr lang="en-US" sz="1400" spc="-1" dirty="0">
              <a:solidFill>
                <a:srgbClr val="595959"/>
              </a:solidFill>
              <a:latin typeface="Arial"/>
              <a:ea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spc="-1" dirty="0">
              <a:solidFill>
                <a:srgbClr val="595959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400" spc="-1" dirty="0">
                <a:solidFill>
                  <a:srgbClr val="595959"/>
                </a:solidFill>
                <a:latin typeface="Arial"/>
              </a:rPr>
              <a:t>                                   box_img1.jpg                                                              box_img2.jpg      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4832280" y="1152360"/>
            <a:ext cx="399816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CBABDA1-2D81-4E33-A234-2C3653643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97" y="1665186"/>
            <a:ext cx="4152305" cy="27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C392E1E-2B36-4061-A902-DD3FF27DB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300" y="1665186"/>
            <a:ext cx="4152305" cy="27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2.2: Pose init for custom images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311760" y="1152360"/>
            <a:ext cx="436428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595959"/>
                </a:solidFill>
                <a:latin typeface="Arial"/>
                <a:ea typeface="Arial"/>
              </a:rPr>
              <a:t>&lt;Insert visualization for the initialized camera pose for 1st image&gt; [1]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4832280" y="1152360"/>
            <a:ext cx="399816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4677120" y="1152360"/>
            <a:ext cx="415620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595959"/>
                </a:solidFill>
                <a:latin typeface="Arial"/>
                <a:ea typeface="Arial"/>
              </a:rPr>
              <a:t>&lt;Insert visualization for the initialized camera pose for 2nd image&gt; [1]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 dirty="0">
              <a:latin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5DD20E-E00A-4A73-939E-C40FDA223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93" y="1691554"/>
            <a:ext cx="2981325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1A1B193-B97E-40BD-AC77-745D557FB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038" y="1672504"/>
            <a:ext cx="29908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2.2: Optimized results for custom images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311760" y="1152360"/>
            <a:ext cx="436428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595959"/>
                </a:solidFill>
                <a:latin typeface="Arial"/>
                <a:ea typeface="Arial"/>
              </a:rPr>
              <a:t>&lt;Insert visualization for projected 3D points and actual 2D points for 1st image&gt; [1.5]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4832280" y="1152360"/>
            <a:ext cx="399816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4"/>
          <p:cNvSpPr/>
          <p:nvPr/>
        </p:nvSpPr>
        <p:spPr>
          <a:xfrm>
            <a:off x="4677120" y="1152360"/>
            <a:ext cx="415620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400" b="0" strike="noStrike" spc="-1">
                <a:solidFill>
                  <a:srgbClr val="595959"/>
                </a:solidFill>
                <a:latin typeface="Arial"/>
                <a:ea typeface="Arial"/>
              </a:rPr>
              <a:t>&lt;Insert visualization for projected 3D points and actual 2D points for 2nd image&gt; [1.5]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BE0730-8423-4E5C-8E48-A39011C1C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040" y="1936173"/>
            <a:ext cx="31527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0006EFE-7BB4-4863-810F-391737952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0" y="1936173"/>
            <a:ext cx="31527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2.3: Optimized Camera Poses 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311760" y="1152360"/>
            <a:ext cx="851868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595959"/>
                </a:solidFill>
                <a:latin typeface="Arial"/>
                <a:ea typeface="Arial"/>
              </a:rPr>
              <a:t>&lt;Insert pose with world and optimized camera’s coordinate systems [1]&gt;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A5C5F83-64B7-4A75-8410-4392ACD4B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60" y="1661835"/>
            <a:ext cx="299085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3.2: Optimized Epipolar Lines (given images)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4832280" y="1152360"/>
            <a:ext cx="399816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3"/>
          <p:cNvSpPr/>
          <p:nvPr/>
        </p:nvSpPr>
        <p:spPr>
          <a:xfrm>
            <a:off x="311760" y="1152360"/>
            <a:ext cx="415620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595959"/>
                </a:solidFill>
                <a:latin typeface="Arial"/>
                <a:ea typeface="Arial"/>
              </a:rPr>
              <a:t>&lt;Insert left image with epipolar lines&gt; [1]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174" name="CustomShape 4"/>
          <p:cNvSpPr/>
          <p:nvPr/>
        </p:nvSpPr>
        <p:spPr>
          <a:xfrm>
            <a:off x="4677120" y="1152360"/>
            <a:ext cx="415620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595959"/>
                </a:solidFill>
                <a:latin typeface="Arial"/>
                <a:ea typeface="Arial"/>
              </a:rPr>
              <a:t>&lt;Insert right image with </a:t>
            </a:r>
            <a:r>
              <a:rPr lang="en-US" sz="1400" b="0" strike="noStrike" spc="-1" dirty="0" err="1">
                <a:solidFill>
                  <a:srgbClr val="595959"/>
                </a:solidFill>
                <a:latin typeface="Arial"/>
                <a:ea typeface="Arial"/>
              </a:rPr>
              <a:t>epipolar</a:t>
            </a:r>
            <a:r>
              <a:rPr lang="en-US" sz="1400" b="0" strike="noStrike" spc="-1" dirty="0">
                <a:solidFill>
                  <a:srgbClr val="595959"/>
                </a:solidFill>
                <a:latin typeface="Arial"/>
                <a:ea typeface="Arial"/>
              </a:rPr>
              <a:t> lines&gt; [1]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 dirty="0"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4B6C91-4141-4C86-ABB1-2F8A9D985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80" y="1769785"/>
            <a:ext cx="8164838" cy="259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3.3: Optimized Epipolar Lines (custom images)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4832280" y="1152360"/>
            <a:ext cx="399816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3"/>
          <p:cNvSpPr/>
          <p:nvPr/>
        </p:nvSpPr>
        <p:spPr>
          <a:xfrm>
            <a:off x="311760" y="1152360"/>
            <a:ext cx="415620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595959"/>
                </a:solidFill>
                <a:latin typeface="Arial"/>
                <a:ea typeface="Arial"/>
              </a:rPr>
              <a:t>&lt;Insert left image with epipolar lines&gt; [1.5]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178" name="CustomShape 4"/>
          <p:cNvSpPr/>
          <p:nvPr/>
        </p:nvSpPr>
        <p:spPr>
          <a:xfrm>
            <a:off x="4677120" y="1152360"/>
            <a:ext cx="415620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595959"/>
                </a:solidFill>
                <a:latin typeface="Arial"/>
                <a:ea typeface="Arial"/>
              </a:rPr>
              <a:t>&lt;Insert right image with epipolar lines&gt; [1.5]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7AB43DA-426B-4A79-A59D-CDC8CC46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70" y="1687919"/>
            <a:ext cx="7939702" cy="282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3.4: Reflection Questions [1x3]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4832280" y="1152360"/>
            <a:ext cx="399816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3"/>
          <p:cNvSpPr/>
          <p:nvPr/>
        </p:nvSpPr>
        <p:spPr>
          <a:xfrm>
            <a:off x="311760" y="1152360"/>
            <a:ext cx="851868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1.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Because rotating and zooming (scaling) operations are linear and the two images would remain in same/parallel image planes and the </a:t>
            </a:r>
            <a:r>
              <a:rPr lang="en-US" spc="-1" dirty="0" err="1">
                <a:solidFill>
                  <a:srgbClr val="000000"/>
                </a:solidFill>
                <a:latin typeface="Arial"/>
                <a:ea typeface="Arial"/>
              </a:rPr>
              <a:t>epipoles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 would be at infinity. Also, there would be an infinite number of converging points.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2. The goal is to compute the correlation between the two camera planes. Given corresponding points between two image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s, the fundamental matrix can be recovered.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3. The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epipolar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lines would converge toward a point in the image and the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epipoles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would coincide because the camera center of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one image would be captured in the other image.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420</TotalTime>
  <Words>660</Words>
  <Application>Microsoft Office PowerPoint</Application>
  <PresentationFormat>On-screen Show (16:9)</PresentationFormat>
  <Paragraphs>63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Cambria Math</vt:lpstr>
      <vt:lpstr>Symbol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Jia, Yunqing</cp:lastModifiedBy>
  <cp:revision>51</cp:revision>
  <dcterms:modified xsi:type="dcterms:W3CDTF">2021-02-19T04:08:35Z</dcterms:modified>
  <dc:language>en-US</dc:language>
</cp:coreProperties>
</file>